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17" name="عنصر نائب للتذييل 16"/>
          <p:cNvSpPr>
            <a:spLocks noGrp="1"/>
          </p:cNvSpPr>
          <p:nvPr>
            <p:ph type="ftr" sz="quarter" idx="11"/>
          </p:nvPr>
        </p:nvSpPr>
        <p:spPr/>
        <p:txBody>
          <a:bodyPr/>
          <a:lstStyle>
            <a:extLst/>
          </a:lstStyle>
          <a:p>
            <a:endParaRPr lang="ar-IQ"/>
          </a:p>
        </p:txBody>
      </p:sp>
      <p:sp>
        <p:nvSpPr>
          <p:cNvPr id="29" name="عنصر نائب لرقم الشريحة 28"/>
          <p:cNvSpPr>
            <a:spLocks noGrp="1"/>
          </p:cNvSpPr>
          <p:nvPr>
            <p:ph type="sldNum" sz="quarter" idx="12"/>
          </p:nvPr>
        </p:nvSpPr>
        <p:spPr/>
        <p:txBody>
          <a:bodyPr/>
          <a:lstStyle>
            <a:extLst/>
          </a:lstStyle>
          <a:p>
            <a:fld id="{26CDFE01-AFFF-48D4-8D14-A8DC46F1179C}" type="slidenum">
              <a:rPr lang="ar-IQ" smtClean="0"/>
              <a:t>‹#›</a:t>
            </a:fld>
            <a:endParaRPr lang="ar-IQ"/>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6CDFE01-AFFF-48D4-8D14-A8DC46F1179C}" type="slidenum">
              <a:rPr lang="ar-IQ" smtClean="0"/>
              <a:t>‹#›</a:t>
            </a:fld>
            <a:endParaRPr lang="ar-IQ"/>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26CDFE01-AFFF-48D4-8D14-A8DC46F1179C}" type="slidenum">
              <a:rPr lang="ar-IQ" smtClean="0"/>
              <a:t>‹#›</a:t>
            </a:fld>
            <a:endParaRPr lang="ar-IQ"/>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DB30CF9-2D24-4E82-AFB8-00ED32EA9A6A}" type="datetimeFigureOut">
              <a:rPr lang="ar-IQ" smtClean="0"/>
              <a:t>14/09/1441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6CDFE01-AFFF-48D4-8D14-A8DC46F1179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EDB30CF9-2D24-4E82-AFB8-00ED32EA9A6A}" type="datetimeFigureOut">
              <a:rPr lang="ar-IQ" smtClean="0"/>
              <a:t>14/09/1441</a:t>
            </a:fld>
            <a:endParaRPr lang="ar-IQ"/>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IQ"/>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26CDFE01-AFFF-48D4-8D14-A8DC46F1179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DB30CF9-2D24-4E82-AFB8-00ED32EA9A6A}" type="datetimeFigureOut">
              <a:rPr lang="ar-IQ" smtClean="0"/>
              <a:t>14/09/1441</a:t>
            </a:fld>
            <a:endParaRPr lang="ar-IQ"/>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6CDFE01-AFFF-48D4-8D14-A8DC46F1179C}"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335846"/>
            <a:ext cx="7272808" cy="4524315"/>
          </a:xfrm>
          <a:prstGeom prst="rect">
            <a:avLst/>
          </a:prstGeom>
        </p:spPr>
        <p:txBody>
          <a:bodyPr wrap="square">
            <a:spAutoFit/>
          </a:bodyPr>
          <a:lstStyle/>
          <a:p>
            <a:r>
              <a:rPr lang="ar-IQ" b="1" dirty="0" smtClean="0"/>
              <a:t>التوريث والتوارث :-  </a:t>
            </a:r>
            <a:r>
              <a:rPr lang="en-US" b="1" dirty="0" smtClean="0"/>
              <a:t>Heritability and Inheritance</a:t>
            </a:r>
          </a:p>
          <a:p>
            <a:r>
              <a:rPr lang="ar-IQ" b="1" dirty="0" smtClean="0"/>
              <a:t>التوارث :- </a:t>
            </a:r>
            <a:r>
              <a:rPr lang="en-US" b="1" dirty="0" smtClean="0"/>
              <a:t>Inheritance  </a:t>
            </a:r>
          </a:p>
          <a:p>
            <a:r>
              <a:rPr lang="ar-IQ" b="1" dirty="0" smtClean="0"/>
              <a:t>هو عملية </a:t>
            </a:r>
            <a:r>
              <a:rPr lang="ar-IQ" b="1" dirty="0" err="1" smtClean="0"/>
              <a:t>أنتقال</a:t>
            </a:r>
            <a:r>
              <a:rPr lang="ar-IQ" b="1" dirty="0" smtClean="0"/>
              <a:t> الصفة الوراثية من الاباء الى الابناء او انتقال الصفة من جيل الى اخر أي اداء التوريث عالي يعني درجة النفاذية لهذه الصفات (100 %) فمثلا ( نبات أب) كان  لون ازهارها حمراء انتخبت ذرية ذات ازهار حمراء أي ان الصفة انتقلت بالكامل من الاب الى الابن ، أذا لا يوجد  تغاير بين افراد الاباء والأبناء الناتجة من تلك الصفة وعليه لا يمكن اجراء انتخاب او تحسين لتلك الصفة لعدم وجود التغاير . </a:t>
            </a:r>
          </a:p>
          <a:p>
            <a:r>
              <a:rPr lang="ar-IQ" b="1" dirty="0" smtClean="0"/>
              <a:t>أما  التوريث :- </a:t>
            </a:r>
            <a:r>
              <a:rPr lang="en-US" b="1" dirty="0" smtClean="0"/>
              <a:t>Heritability    </a:t>
            </a:r>
          </a:p>
          <a:p>
            <a:r>
              <a:rPr lang="ar-IQ" b="1" dirty="0" smtClean="0"/>
              <a:t>فهو مقدار التغير الوراثي في صفة معينة والذي يحدث من جيل الى اخر أي بين الاباء والابناء فيلاحظ انه في حالة توارث الصفة لم يكن هناك أي تغيير في الصفة اما في حالة التوريث فقد كانت هنالك تغيرات واضحة . فاذا اخذنا مثلا صفة الحاصل لنبات معين وزرعت بذوره فأنه ليس من الضروري ان تعطي الذرية الناتجة نفس الحاصل اذ قد يكون الحاصل أكثر او اقل وذلك تكون الصفة صفة كمية مرتبطة بعدد كبير من الجينات الامر الذي يدعو الى وجود </a:t>
            </a:r>
            <a:r>
              <a:rPr lang="ar-IQ" b="1" dirty="0" err="1" smtClean="0"/>
              <a:t>تغايرات</a:t>
            </a:r>
            <a:r>
              <a:rPr lang="ar-IQ" b="1" dirty="0" smtClean="0"/>
              <a:t> بين الاجيال .  (ويمكن قياس درجة التوريث عن طريق قياس المكافئ الوراثي (معامل التوريث </a:t>
            </a:r>
            <a:r>
              <a:rPr lang="en-US" b="1" dirty="0" smtClean="0"/>
              <a:t>Heritability   (H  </a:t>
            </a:r>
            <a:r>
              <a:rPr lang="ar-IQ" b="1" dirty="0" smtClean="0"/>
              <a:t>او </a:t>
            </a:r>
            <a:r>
              <a:rPr lang="en-US" b="1" dirty="0" smtClean="0"/>
              <a:t>h2) </a:t>
            </a:r>
            <a:r>
              <a:rPr lang="ar-IQ" b="1" dirty="0" smtClean="0"/>
              <a:t>قيمته تتراوح بين 1+  و 1- ) ( معامل التوريث = التباين وراثي/ التباين الكلي (المظهري)  × 100 )</a:t>
            </a:r>
            <a:endParaRPr lang="ar-IQ" b="1" dirty="0"/>
          </a:p>
        </p:txBody>
      </p:sp>
    </p:spTree>
    <p:extLst>
      <p:ext uri="{BB962C8B-B14F-4D97-AF65-F5344CB8AC3E}">
        <p14:creationId xmlns:p14="http://schemas.microsoft.com/office/powerpoint/2010/main" val="119634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48464" cy="1477328"/>
          </a:xfrm>
          <a:prstGeom prst="rect">
            <a:avLst/>
          </a:prstGeom>
        </p:spPr>
        <p:txBody>
          <a:bodyPr wrap="square">
            <a:spAutoFit/>
          </a:bodyPr>
          <a:lstStyle/>
          <a:p>
            <a:r>
              <a:rPr lang="ar-IQ" b="1" dirty="0" smtClean="0"/>
              <a:t>بما ان الصفات هي صفات كمية فيلاحظ عند قياس درجة التوريث بين الافراد ما يلي :-</a:t>
            </a:r>
          </a:p>
          <a:p>
            <a:r>
              <a:rPr lang="ar-IQ" b="1" dirty="0" smtClean="0"/>
              <a:t>كلما كانت درجة التشابه بين الافراد الناتجة والاباء درجة كبيرة كلما ادى ذلك الى رفع درجة التوريث أي انه يوجد </a:t>
            </a:r>
            <a:r>
              <a:rPr lang="ar-IQ" b="1" dirty="0" err="1" smtClean="0"/>
              <a:t>تغايرات</a:t>
            </a:r>
            <a:r>
              <a:rPr lang="ar-IQ" b="1" dirty="0" smtClean="0"/>
              <a:t> كبيرة في الصفة بين الافراد والعكس صحيح . وعليه كلما زادت </a:t>
            </a:r>
            <a:r>
              <a:rPr lang="ar-IQ" b="1" dirty="0" err="1" smtClean="0"/>
              <a:t>التغايرات</a:t>
            </a:r>
            <a:r>
              <a:rPr lang="ar-IQ" b="1" dirty="0" smtClean="0"/>
              <a:t> في الصفة  كلما سهل ذلك اجراء الانتخاب في برامج التربية . ان مفهوم التوريث يرتبط عادة بالصفات الكمية اذ تقيس درجة التوريث مقدار التغير الوراثي لصفة معينة من جيل الى اخر . </a:t>
            </a:r>
            <a:endParaRPr lang="ar-IQ" b="1" dirty="0"/>
          </a:p>
        </p:txBody>
      </p:sp>
      <p:sp>
        <p:nvSpPr>
          <p:cNvPr id="4" name="مستطيل 3"/>
          <p:cNvSpPr/>
          <p:nvPr/>
        </p:nvSpPr>
        <p:spPr>
          <a:xfrm>
            <a:off x="1403648" y="2564904"/>
            <a:ext cx="7344816" cy="2708434"/>
          </a:xfrm>
          <a:prstGeom prst="rect">
            <a:avLst/>
          </a:prstGeom>
        </p:spPr>
        <p:txBody>
          <a:bodyPr wrap="square">
            <a:spAutoFit/>
          </a:bodyPr>
          <a:lstStyle/>
          <a:p>
            <a:r>
              <a:rPr lang="ar-IQ" sz="2000" b="1" u="sng" dirty="0" smtClean="0">
                <a:effectLst/>
                <a:latin typeface="Times New Roman"/>
                <a:ea typeface="Times New Roman"/>
                <a:cs typeface="Simplified Arabic"/>
              </a:rPr>
              <a:t>كيفية حساب المعادلة العامة للتوريث</a:t>
            </a:r>
            <a:r>
              <a:rPr lang="ar-IQ" sz="2000" b="1" dirty="0" smtClean="0">
                <a:effectLst/>
                <a:latin typeface="Times New Roman"/>
                <a:ea typeface="Times New Roman"/>
                <a:cs typeface="Simplified Arabic"/>
              </a:rPr>
              <a:t> </a:t>
            </a:r>
            <a:r>
              <a:rPr lang="ar-IQ" b="1" dirty="0" smtClean="0">
                <a:effectLst/>
                <a:latin typeface="Times New Roman"/>
                <a:ea typeface="Times New Roman"/>
                <a:cs typeface="Simplified Arabic"/>
              </a:rPr>
              <a:t>:- يتم حساب التوريث بطريقتين :-</a:t>
            </a:r>
            <a:endParaRPr lang="en-US" b="1" dirty="0" smtClean="0">
              <a:effectLst/>
              <a:latin typeface="Times New Roman"/>
              <a:ea typeface="Times New Roman"/>
            </a:endParaRPr>
          </a:p>
          <a:p>
            <a:r>
              <a:rPr lang="ar-IQ" b="1" dirty="0" smtClean="0">
                <a:effectLst/>
                <a:latin typeface="Times New Roman"/>
                <a:ea typeface="Times New Roman"/>
                <a:cs typeface="Simplified Arabic"/>
              </a:rPr>
              <a:t>1- </a:t>
            </a:r>
            <a:r>
              <a:rPr lang="ar-IQ" b="1" u="sng" dirty="0" smtClean="0">
                <a:effectLst/>
                <a:latin typeface="Times New Roman"/>
                <a:ea typeface="Times New Roman"/>
              </a:rPr>
              <a:t>التوريث بالمعنى الواسع</a:t>
            </a:r>
            <a:r>
              <a:rPr lang="ar-IQ" b="1" dirty="0" smtClean="0">
                <a:effectLst/>
                <a:latin typeface="Times New Roman"/>
                <a:ea typeface="Times New Roman"/>
                <a:cs typeface="Simplified Arabic"/>
              </a:rPr>
              <a:t> :- </a:t>
            </a:r>
            <a:r>
              <a:rPr lang="en-US" b="1" dirty="0" smtClean="0">
                <a:effectLst/>
                <a:latin typeface="Times New Roman"/>
                <a:ea typeface="Times New Roman"/>
              </a:rPr>
              <a:t>Broad  </a:t>
            </a:r>
            <a:r>
              <a:rPr lang="en-US" b="1" dirty="0" err="1" smtClean="0">
                <a:effectLst/>
                <a:latin typeface="Times New Roman"/>
                <a:ea typeface="Times New Roman"/>
              </a:rPr>
              <a:t>Sence</a:t>
            </a:r>
            <a:r>
              <a:rPr lang="en-US" b="1" dirty="0" smtClean="0">
                <a:effectLst/>
                <a:latin typeface="Times New Roman"/>
                <a:ea typeface="Times New Roman"/>
              </a:rPr>
              <a:t>  Heritability</a:t>
            </a:r>
            <a:r>
              <a:rPr lang="en-US" b="1" dirty="0" smtClean="0">
                <a:effectLst/>
                <a:latin typeface="Simplified Arabic"/>
                <a:ea typeface="Times New Roman"/>
              </a:rPr>
              <a:t> </a:t>
            </a:r>
            <a:endParaRPr lang="en-US" b="1" dirty="0" smtClean="0">
              <a:effectLst/>
              <a:latin typeface="Times New Roman"/>
              <a:ea typeface="Times New Roman"/>
            </a:endParaRPr>
          </a:p>
          <a:p>
            <a:r>
              <a:rPr lang="ar-IQ" b="1" dirty="0" smtClean="0">
                <a:effectLst/>
                <a:latin typeface="Times New Roman"/>
                <a:ea typeface="Times New Roman"/>
                <a:cs typeface="Simplified Arabic"/>
              </a:rPr>
              <a:t>    </a:t>
            </a:r>
            <a:r>
              <a:rPr lang="ar-IQ" sz="1100" b="1" dirty="0" smtClean="0">
                <a:effectLst/>
                <a:latin typeface="Times New Roman"/>
                <a:ea typeface="Times New Roman"/>
                <a:cs typeface="Simplified Arabic"/>
              </a:rPr>
              <a:t> </a:t>
            </a:r>
            <a:r>
              <a:rPr lang="ar-IQ" b="1" dirty="0" smtClean="0">
                <a:effectLst/>
                <a:latin typeface="Times New Roman"/>
                <a:ea typeface="Times New Roman"/>
                <a:cs typeface="Simplified Arabic"/>
              </a:rPr>
              <a:t>ويمكن قياسه باستعمال المعادلة التالية :</a:t>
            </a:r>
            <a:r>
              <a:rPr lang="en-US" b="1" dirty="0" smtClean="0">
                <a:effectLst/>
                <a:latin typeface="Simplified Arabic"/>
                <a:ea typeface="Times New Roman"/>
              </a:rPr>
              <a:t>100   </a:t>
            </a:r>
            <a:r>
              <a:rPr lang="ar-IQ" b="1" dirty="0" smtClean="0">
                <a:effectLst/>
                <a:latin typeface="Times New Roman"/>
                <a:ea typeface="Times New Roman"/>
                <a:cs typeface="Simplified Arabic"/>
              </a:rPr>
              <a:t>×( </a:t>
            </a:r>
            <a:r>
              <a:rPr lang="en-US" b="1" dirty="0" smtClean="0">
                <a:effectLst/>
                <a:latin typeface="Times New Roman"/>
                <a:ea typeface="Times New Roman"/>
              </a:rPr>
              <a:t>Ϭ</a:t>
            </a:r>
            <a:r>
              <a:rPr lang="en-US" b="1" baseline="30000" dirty="0" smtClean="0">
                <a:effectLst/>
                <a:latin typeface="Times New Roman"/>
                <a:ea typeface="Times New Roman"/>
              </a:rPr>
              <a:t>2 </a:t>
            </a:r>
            <a:r>
              <a:rPr lang="en-US" b="1" dirty="0" smtClean="0">
                <a:effectLst/>
                <a:latin typeface="Times New Roman"/>
                <a:ea typeface="Times New Roman"/>
              </a:rPr>
              <a:t>E</a:t>
            </a:r>
            <a:r>
              <a:rPr lang="ar-IQ" b="1" dirty="0" smtClean="0">
                <a:effectLst/>
                <a:latin typeface="Times New Roman"/>
                <a:ea typeface="Times New Roman"/>
                <a:cs typeface="Simplified Arabic"/>
              </a:rPr>
              <a:t> +</a:t>
            </a:r>
            <a:r>
              <a:rPr lang="en-US" b="1" dirty="0" smtClean="0">
                <a:effectLst/>
                <a:latin typeface="Times New Roman"/>
                <a:ea typeface="Times New Roman"/>
              </a:rPr>
              <a:t>Ϭ</a:t>
            </a:r>
            <a:r>
              <a:rPr lang="en-US" b="1" baseline="30000" dirty="0" smtClean="0">
                <a:effectLst/>
                <a:latin typeface="Times New Roman"/>
                <a:ea typeface="Times New Roman"/>
              </a:rPr>
              <a:t>2 </a:t>
            </a:r>
            <a:r>
              <a:rPr lang="en-US" b="1" dirty="0" smtClean="0">
                <a:effectLst/>
                <a:latin typeface="Times New Roman"/>
                <a:ea typeface="Times New Roman"/>
              </a:rPr>
              <a:t>G</a:t>
            </a:r>
            <a:r>
              <a:rPr lang="ar-IQ" b="1" dirty="0" smtClean="0">
                <a:effectLst/>
                <a:latin typeface="Times New Roman"/>
                <a:ea typeface="Times New Roman"/>
                <a:cs typeface="Simplified Arabic"/>
              </a:rPr>
              <a:t> / </a:t>
            </a:r>
            <a:r>
              <a:rPr lang="en-US" b="1" dirty="0" smtClean="0">
                <a:effectLst/>
                <a:latin typeface="Times New Roman"/>
                <a:ea typeface="Times New Roman"/>
              </a:rPr>
              <a:t>Ϭ</a:t>
            </a:r>
            <a:r>
              <a:rPr lang="en-US" b="1" baseline="30000" dirty="0" smtClean="0">
                <a:effectLst/>
                <a:latin typeface="Times New Roman"/>
                <a:ea typeface="Times New Roman"/>
              </a:rPr>
              <a:t>2 </a:t>
            </a:r>
            <a:r>
              <a:rPr lang="en-US" b="1" dirty="0" smtClean="0">
                <a:effectLst/>
                <a:latin typeface="Times New Roman"/>
                <a:ea typeface="Times New Roman"/>
              </a:rPr>
              <a:t>G</a:t>
            </a:r>
            <a:r>
              <a:rPr lang="ar-IQ" b="1" dirty="0" smtClean="0">
                <a:effectLst/>
                <a:latin typeface="Times New Roman"/>
                <a:ea typeface="Times New Roman"/>
                <a:cs typeface="Simplified Arabic"/>
              </a:rPr>
              <a:t>) </a:t>
            </a:r>
            <a:r>
              <a:rPr lang="en-US" b="1" dirty="0" smtClean="0">
                <a:effectLst/>
                <a:latin typeface="Times New Roman"/>
                <a:ea typeface="Times New Roman"/>
              </a:rPr>
              <a:t>H</a:t>
            </a:r>
            <a:r>
              <a:rPr lang="en-US" b="1" baseline="30000" dirty="0" smtClean="0">
                <a:effectLst/>
                <a:latin typeface="Times New Roman"/>
                <a:ea typeface="Times New Roman"/>
              </a:rPr>
              <a:t> </a:t>
            </a:r>
            <a:r>
              <a:rPr lang="en-US" b="1" baseline="-25000" dirty="0" smtClean="0">
                <a:effectLst/>
                <a:latin typeface="Times New Roman"/>
                <a:ea typeface="Times New Roman"/>
              </a:rPr>
              <a:t>=</a:t>
            </a:r>
            <a:r>
              <a:rPr lang="ar-IQ" b="1" dirty="0" smtClean="0">
                <a:effectLst/>
                <a:latin typeface="Times New Roman"/>
                <a:ea typeface="Times New Roman"/>
                <a:cs typeface="Simplified Arabic"/>
              </a:rPr>
              <a:t>%</a:t>
            </a:r>
            <a:r>
              <a:rPr lang="ar-IQ" b="1" baseline="-25000" dirty="0" smtClean="0">
                <a:effectLst/>
                <a:latin typeface="Times New Roman"/>
                <a:ea typeface="Times New Roman"/>
                <a:cs typeface="Simplified Arabic"/>
              </a:rPr>
              <a:t>                   او</a:t>
            </a:r>
            <a:r>
              <a:rPr lang="ar-IQ" b="1" baseline="-25000" dirty="0" smtClean="0">
                <a:solidFill>
                  <a:srgbClr val="FF0000"/>
                </a:solidFill>
                <a:effectLst/>
                <a:latin typeface="Times New Roman"/>
                <a:ea typeface="Times New Roman"/>
                <a:cs typeface="Simplified Arabic"/>
              </a:rPr>
              <a:t>  </a:t>
            </a:r>
            <a:r>
              <a:rPr lang="en-US" sz="2400" b="1" baseline="-25000" dirty="0" err="1" smtClean="0">
                <a:effectLst/>
                <a:latin typeface="Times New Roman"/>
                <a:ea typeface="Times New Roman"/>
              </a:rPr>
              <a:t>Hb.s</a:t>
            </a:r>
            <a:r>
              <a:rPr lang="en-US" sz="2400" b="1" baseline="-25000" dirty="0" smtClean="0">
                <a:effectLst/>
                <a:latin typeface="Times New Roman"/>
                <a:ea typeface="Times New Roman"/>
              </a:rPr>
              <a:t>.=(VG/VP) ×100</a:t>
            </a:r>
            <a:r>
              <a:rPr lang="en-US" b="1" baseline="-25000" dirty="0" smtClean="0">
                <a:solidFill>
                  <a:srgbClr val="FF0000"/>
                </a:solidFill>
                <a:effectLst/>
                <a:latin typeface="Times New Roman"/>
                <a:ea typeface="Times New Roman"/>
              </a:rPr>
              <a:t> </a:t>
            </a:r>
            <a:r>
              <a:rPr lang="ar-IQ" b="1" baseline="-25000" dirty="0" smtClean="0">
                <a:solidFill>
                  <a:srgbClr val="FF0000"/>
                </a:solidFill>
                <a:effectLst/>
                <a:latin typeface="Times New Roman"/>
                <a:ea typeface="Times New Roman"/>
              </a:rPr>
              <a:t>  </a:t>
            </a:r>
            <a:r>
              <a:rPr lang="ar-IQ" sz="2400" b="1" baseline="-25000" dirty="0" smtClean="0">
                <a:effectLst/>
                <a:latin typeface="Times New Roman"/>
                <a:ea typeface="Times New Roman"/>
              </a:rPr>
              <a:t>  علما </a:t>
            </a:r>
            <a:r>
              <a:rPr lang="en-US" sz="2400" b="1" baseline="-25000" dirty="0" smtClean="0">
                <a:effectLst/>
                <a:latin typeface="Times New Roman"/>
                <a:ea typeface="Times New Roman"/>
              </a:rPr>
              <a:t>VG+VE</a:t>
            </a:r>
            <a:r>
              <a:rPr lang="ar-IQ" sz="2400" b="1" baseline="-25000" dirty="0" smtClean="0">
                <a:effectLst/>
                <a:latin typeface="Times New Roman"/>
                <a:ea typeface="Times New Roman"/>
              </a:rPr>
              <a:t>=</a:t>
            </a:r>
            <a:r>
              <a:rPr lang="en-US" sz="2400" b="1" baseline="-25000" dirty="0" smtClean="0">
                <a:effectLst/>
                <a:latin typeface="Times New Roman"/>
                <a:ea typeface="Times New Roman"/>
              </a:rPr>
              <a:t>VP</a:t>
            </a:r>
            <a:endParaRPr lang="en-US" b="1" dirty="0" smtClean="0">
              <a:effectLst/>
              <a:latin typeface="Times New Roman"/>
              <a:ea typeface="Times New Roman"/>
            </a:endParaRPr>
          </a:p>
          <a:p>
            <a:r>
              <a:rPr lang="ar-IQ" b="1" dirty="0" smtClean="0">
                <a:effectLst/>
                <a:latin typeface="Times New Roman"/>
                <a:ea typeface="Times New Roman"/>
                <a:cs typeface="Simplified Arabic"/>
              </a:rPr>
              <a:t>      حيث أن : </a:t>
            </a:r>
            <a:r>
              <a:rPr lang="en-US" b="1" dirty="0" smtClean="0">
                <a:effectLst/>
                <a:latin typeface="Times New Roman"/>
                <a:ea typeface="Times New Roman"/>
              </a:rPr>
              <a:t>H</a:t>
            </a:r>
            <a:r>
              <a:rPr lang="en-US" b="1" baseline="30000" dirty="0" smtClean="0">
                <a:effectLst/>
                <a:latin typeface="Times New Roman"/>
                <a:ea typeface="Times New Roman"/>
              </a:rPr>
              <a:t> </a:t>
            </a:r>
            <a:r>
              <a:rPr lang="ar-IQ" b="1" dirty="0" smtClean="0">
                <a:effectLst/>
                <a:latin typeface="Times New Roman"/>
                <a:ea typeface="Times New Roman"/>
                <a:cs typeface="Simplified Arabic"/>
              </a:rPr>
              <a:t>% النسبة المئوية للتوريث                                                            و </a:t>
            </a:r>
            <a:r>
              <a:rPr lang="en-US" b="1" dirty="0" smtClean="0">
                <a:effectLst/>
                <a:latin typeface="Times New Roman"/>
                <a:ea typeface="Times New Roman"/>
              </a:rPr>
              <a:t>VG=VD+VA+VI</a:t>
            </a:r>
          </a:p>
          <a:p>
            <a:r>
              <a:rPr lang="ar-IQ" b="1" dirty="0" smtClean="0">
                <a:effectLst/>
                <a:latin typeface="Times New Roman"/>
                <a:ea typeface="Times New Roman"/>
                <a:cs typeface="Simplified Arabic"/>
              </a:rPr>
              <a:t>                 </a:t>
            </a:r>
            <a:r>
              <a:rPr lang="en-US" b="1" dirty="0" smtClean="0">
                <a:effectLst/>
                <a:latin typeface="Times New Roman"/>
                <a:ea typeface="Times New Roman"/>
              </a:rPr>
              <a:t>VG</a:t>
            </a:r>
            <a:r>
              <a:rPr lang="ar-IQ" b="1" dirty="0" smtClean="0">
                <a:effectLst/>
                <a:latin typeface="Times New Roman"/>
                <a:ea typeface="Times New Roman"/>
                <a:cs typeface="Simplified Arabic"/>
              </a:rPr>
              <a:t> مقدار التغاير الوراثي</a:t>
            </a:r>
            <a:endParaRPr lang="en-US" b="1" dirty="0" smtClean="0">
              <a:effectLst/>
              <a:latin typeface="Times New Roman"/>
              <a:ea typeface="Times New Roman"/>
            </a:endParaRPr>
          </a:p>
          <a:p>
            <a:r>
              <a:rPr lang="ar-IQ" b="1" dirty="0" smtClean="0">
                <a:effectLst/>
                <a:latin typeface="Times New Roman"/>
                <a:ea typeface="Times New Roman"/>
              </a:rPr>
              <a:t>                     </a:t>
            </a:r>
            <a:r>
              <a:rPr lang="en-US" b="1" dirty="0" smtClean="0">
                <a:effectLst/>
                <a:latin typeface="Times New Roman"/>
                <a:ea typeface="Times New Roman"/>
              </a:rPr>
              <a:t>VE</a:t>
            </a:r>
            <a:r>
              <a:rPr lang="ar-IQ" b="1" dirty="0" smtClean="0">
                <a:effectLst/>
                <a:latin typeface="Times New Roman"/>
                <a:ea typeface="Times New Roman"/>
              </a:rPr>
              <a:t>   مقدار التغاير البيئي </a:t>
            </a:r>
            <a:endParaRPr lang="en-US" b="1" dirty="0" smtClean="0">
              <a:effectLst/>
              <a:latin typeface="Times New Roman"/>
              <a:ea typeface="Times New Roman"/>
            </a:endParaRPr>
          </a:p>
          <a:p>
            <a:r>
              <a:rPr lang="ar-IQ" b="1" dirty="0" smtClean="0">
                <a:effectLst/>
                <a:latin typeface="Times New Roman"/>
                <a:ea typeface="Times New Roman"/>
                <a:cs typeface="Simplified Arabic"/>
              </a:rPr>
              <a:t>                    </a:t>
            </a:r>
            <a:r>
              <a:rPr lang="en-US" b="1" dirty="0" err="1" smtClean="0">
                <a:effectLst/>
                <a:latin typeface="Simplified Arabic"/>
                <a:ea typeface="Times New Roman"/>
              </a:rPr>
              <a:t>b.s.</a:t>
            </a:r>
            <a:r>
              <a:rPr lang="en-US" b="1" dirty="0" smtClean="0">
                <a:effectLst/>
                <a:latin typeface="Simplified Arabic"/>
                <a:ea typeface="Times New Roman"/>
              </a:rPr>
              <a:t> H</a:t>
            </a:r>
            <a:r>
              <a:rPr lang="ar-IQ" b="1" dirty="0" smtClean="0">
                <a:effectLst/>
                <a:latin typeface="Times New Roman"/>
                <a:ea typeface="Times New Roman"/>
                <a:cs typeface="Simplified Arabic"/>
              </a:rPr>
              <a:t>  او</a:t>
            </a:r>
            <a:r>
              <a:rPr lang="en-US" b="1" dirty="0" err="1" smtClean="0">
                <a:effectLst/>
                <a:latin typeface="Simplified Arabic"/>
                <a:ea typeface="Times New Roman"/>
              </a:rPr>
              <a:t>b.s.</a:t>
            </a:r>
            <a:r>
              <a:rPr lang="en-US" b="1" dirty="0" smtClean="0">
                <a:effectLst/>
                <a:latin typeface="Simplified Arabic"/>
                <a:ea typeface="Times New Roman"/>
              </a:rPr>
              <a:t> h</a:t>
            </a:r>
            <a:r>
              <a:rPr lang="en-US" b="1" baseline="30000" dirty="0" smtClean="0">
                <a:effectLst/>
                <a:latin typeface="Simplified Arabic"/>
                <a:ea typeface="Times New Roman"/>
              </a:rPr>
              <a:t>2</a:t>
            </a:r>
            <a:r>
              <a:rPr lang="ar-IQ" b="1" dirty="0" smtClean="0">
                <a:effectLst/>
                <a:latin typeface="Times New Roman"/>
                <a:ea typeface="Times New Roman"/>
                <a:cs typeface="Simplified Arabic"/>
              </a:rPr>
              <a:t>     </a:t>
            </a:r>
            <a:endParaRPr lang="en-US" b="1" dirty="0">
              <a:effectLst/>
              <a:latin typeface="Times New Roman"/>
              <a:ea typeface="Times New Roman"/>
            </a:endParaRPr>
          </a:p>
        </p:txBody>
      </p:sp>
    </p:spTree>
    <p:extLst>
      <p:ext uri="{BB962C8B-B14F-4D97-AF65-F5344CB8AC3E}">
        <p14:creationId xmlns:p14="http://schemas.microsoft.com/office/powerpoint/2010/main" val="303171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88640"/>
            <a:ext cx="8388424" cy="1754326"/>
          </a:xfrm>
          <a:prstGeom prst="rect">
            <a:avLst/>
          </a:prstGeom>
        </p:spPr>
        <p:txBody>
          <a:bodyPr wrap="square">
            <a:spAutoFit/>
          </a:bodyPr>
          <a:lstStyle/>
          <a:p>
            <a:r>
              <a:rPr lang="ar-IQ" b="1" dirty="0" smtClean="0"/>
              <a:t> الاضافي </a:t>
            </a:r>
            <a:r>
              <a:rPr lang="en-US" b="1" dirty="0" smtClean="0"/>
              <a:t>Additive   (A) :- </a:t>
            </a:r>
            <a:r>
              <a:rPr lang="ar-IQ" b="1" dirty="0" smtClean="0"/>
              <a:t>هو التغاير الذي يميز الفرق بين الافراد المتجانسة الجينات على أي موقع جيني .</a:t>
            </a:r>
          </a:p>
          <a:p>
            <a:r>
              <a:rPr lang="ar-IQ" b="1" dirty="0" smtClean="0"/>
              <a:t>      السيادي(التغلب)  </a:t>
            </a:r>
            <a:r>
              <a:rPr lang="en-US" b="1" dirty="0" smtClean="0"/>
              <a:t>Dominance  (D) :- </a:t>
            </a:r>
            <a:r>
              <a:rPr lang="ar-IQ" b="1" dirty="0" smtClean="0"/>
              <a:t>هو التغاير الناتج من تداخل الجينات على نفس الموقع (الجينات </a:t>
            </a:r>
            <a:r>
              <a:rPr lang="ar-IQ" b="1" dirty="0" err="1" smtClean="0"/>
              <a:t>الاليلية</a:t>
            </a:r>
            <a:r>
              <a:rPr lang="ar-IQ" b="1" dirty="0" smtClean="0"/>
              <a:t> ) .</a:t>
            </a:r>
          </a:p>
          <a:p>
            <a:r>
              <a:rPr lang="ar-IQ" b="1" dirty="0" smtClean="0"/>
              <a:t>     </a:t>
            </a:r>
            <a:r>
              <a:rPr lang="ar-IQ" b="1" dirty="0" err="1" smtClean="0"/>
              <a:t>التفوقي</a:t>
            </a:r>
            <a:r>
              <a:rPr lang="ar-IQ" b="1" dirty="0" smtClean="0"/>
              <a:t>  </a:t>
            </a:r>
            <a:r>
              <a:rPr lang="en-US" b="1" dirty="0" smtClean="0"/>
              <a:t>Epistasis (I) :-  </a:t>
            </a:r>
            <a:r>
              <a:rPr lang="ar-IQ" b="1" dirty="0" smtClean="0"/>
              <a:t>هو التغاير الناتج من تداخل الجينات على موقعين جينيين مختلفين (غير أليلية ) .</a:t>
            </a:r>
          </a:p>
          <a:p>
            <a:r>
              <a:rPr lang="ar-IQ" b="1" dirty="0" smtClean="0"/>
              <a:t>     وعليه يعتبر التغاير الاضافي هو الجزء المهم من التغاير والذي يورث من جيل الى اخر .</a:t>
            </a:r>
            <a:endParaRPr lang="ar-IQ" b="1" dirty="0"/>
          </a:p>
        </p:txBody>
      </p:sp>
      <p:sp>
        <p:nvSpPr>
          <p:cNvPr id="3" name="مستطيل 2"/>
          <p:cNvSpPr/>
          <p:nvPr/>
        </p:nvSpPr>
        <p:spPr>
          <a:xfrm>
            <a:off x="1691680" y="3212976"/>
            <a:ext cx="7164288" cy="1200329"/>
          </a:xfrm>
          <a:prstGeom prst="rect">
            <a:avLst/>
          </a:prstGeom>
        </p:spPr>
        <p:txBody>
          <a:bodyPr wrap="square">
            <a:spAutoFit/>
          </a:bodyPr>
          <a:lstStyle/>
          <a:p>
            <a:r>
              <a:rPr lang="ar-IQ" b="1" dirty="0" smtClean="0">
                <a:effectLst/>
                <a:latin typeface="Times New Roman"/>
                <a:ea typeface="Times New Roman"/>
                <a:cs typeface="Simplified Arabic"/>
              </a:rPr>
              <a:t>مثال/ في تجربة وجد ان قيمة التغاير الوراثي </a:t>
            </a:r>
            <a:r>
              <a:rPr lang="en-US" b="1" dirty="0" smtClean="0">
                <a:effectLst/>
                <a:latin typeface="Simplified Arabic"/>
                <a:ea typeface="Times New Roman"/>
              </a:rPr>
              <a:t>50</a:t>
            </a:r>
            <a:r>
              <a:rPr lang="ar-SA" b="1" dirty="0" smtClean="0">
                <a:effectLst/>
                <a:latin typeface="Times New Roman"/>
                <a:ea typeface="Times New Roman"/>
                <a:cs typeface="Simplified Arabic"/>
              </a:rPr>
              <a:t>  وقيمة التغاير البيئي </a:t>
            </a:r>
            <a:r>
              <a:rPr lang="en-US" b="1" dirty="0" smtClean="0">
                <a:effectLst/>
                <a:latin typeface="Simplified Arabic"/>
                <a:ea typeface="Times New Roman"/>
              </a:rPr>
              <a:t>30</a:t>
            </a:r>
            <a:r>
              <a:rPr lang="ar-SA" b="1" dirty="0" smtClean="0">
                <a:effectLst/>
                <a:latin typeface="Times New Roman"/>
                <a:ea typeface="Times New Roman"/>
                <a:cs typeface="Simplified Arabic"/>
              </a:rPr>
              <a:t> فأن النسبة المئوية للتوريث هي :-</a:t>
            </a:r>
            <a:endParaRPr lang="en-US" dirty="0" smtClean="0">
              <a:effectLst/>
              <a:latin typeface="Times New Roman"/>
              <a:ea typeface="Times New Roman"/>
            </a:endParaRPr>
          </a:p>
          <a:p>
            <a:r>
              <a:rPr lang="ar-SA" b="1" dirty="0" smtClean="0">
                <a:effectLst/>
                <a:latin typeface="Times New Roman"/>
                <a:ea typeface="Times New Roman"/>
                <a:cs typeface="Simplified Arabic"/>
              </a:rPr>
              <a:t>      </a:t>
            </a:r>
            <a:r>
              <a:rPr lang="en-US" sz="1200" b="1" dirty="0" smtClean="0">
                <a:effectLst/>
                <a:latin typeface="Simplified Arabic"/>
                <a:ea typeface="Times New Roman"/>
              </a:rPr>
              <a:t>62.5 %</a:t>
            </a:r>
            <a:r>
              <a:rPr lang="en-US" sz="1050" b="1" dirty="0" smtClean="0">
                <a:effectLst/>
                <a:latin typeface="Simplified Arabic"/>
                <a:ea typeface="Times New Roman"/>
              </a:rPr>
              <a:t>                                                         </a:t>
            </a:r>
            <a:r>
              <a:rPr lang="ar-SA" sz="1200" b="1" dirty="0" smtClean="0">
                <a:effectLst/>
                <a:latin typeface="Times New Roman"/>
                <a:ea typeface="Times New Roman"/>
                <a:cs typeface="Simplified Arabic"/>
              </a:rPr>
              <a:t>= </a:t>
            </a:r>
            <a:r>
              <a:rPr lang="en-US" sz="1200" b="1" dirty="0" smtClean="0">
                <a:effectLst/>
                <a:latin typeface="Simplified Arabic"/>
                <a:ea typeface="Times New Roman"/>
              </a:rPr>
              <a:t>80) ×100</a:t>
            </a:r>
            <a:r>
              <a:rPr lang="ar-SA" sz="1200" b="1" dirty="0" smtClean="0">
                <a:effectLst/>
                <a:latin typeface="Times New Roman"/>
                <a:ea typeface="Times New Roman"/>
                <a:cs typeface="Simplified Arabic"/>
              </a:rPr>
              <a:t>/ </a:t>
            </a:r>
            <a:r>
              <a:rPr lang="en-US" sz="1200" b="1" dirty="0" smtClean="0">
                <a:effectLst/>
                <a:latin typeface="Simplified Arabic"/>
                <a:ea typeface="Times New Roman"/>
              </a:rPr>
              <a:t>30) × 100  =(50</a:t>
            </a:r>
            <a:r>
              <a:rPr lang="ar-SA" sz="1200" b="1" dirty="0" smtClean="0">
                <a:effectLst/>
                <a:latin typeface="Times New Roman"/>
                <a:ea typeface="Times New Roman"/>
                <a:cs typeface="Simplified Arabic"/>
              </a:rPr>
              <a:t>+</a:t>
            </a:r>
            <a:r>
              <a:rPr lang="en-US" sz="1200" b="1" dirty="0" smtClean="0">
                <a:effectLst/>
                <a:latin typeface="Simplified Arabic"/>
                <a:ea typeface="Times New Roman"/>
              </a:rPr>
              <a:t>50</a:t>
            </a:r>
            <a:r>
              <a:rPr lang="ar-SA" sz="1200" b="1" dirty="0" smtClean="0">
                <a:effectLst/>
                <a:latin typeface="Times New Roman"/>
                <a:ea typeface="Times New Roman"/>
                <a:cs typeface="Simplified Arabic"/>
              </a:rPr>
              <a:t>/</a:t>
            </a:r>
            <a:r>
              <a:rPr lang="en-US" sz="1200" b="1" dirty="0" smtClean="0">
                <a:effectLst/>
                <a:latin typeface="Simplified Arabic"/>
                <a:ea typeface="Times New Roman"/>
              </a:rPr>
              <a:t>(50 </a:t>
            </a:r>
            <a:r>
              <a:rPr lang="en-US" sz="1200" b="1" dirty="0" smtClean="0">
                <a:effectLst/>
                <a:latin typeface="Times New Roman"/>
                <a:ea typeface="Times New Roman"/>
              </a:rPr>
              <a:t>H</a:t>
            </a:r>
            <a:r>
              <a:rPr lang="en-US" sz="1200" b="1" baseline="30000" dirty="0" smtClean="0">
                <a:effectLst/>
                <a:latin typeface="Times New Roman"/>
                <a:ea typeface="Times New Roman"/>
              </a:rPr>
              <a:t> </a:t>
            </a:r>
            <a:r>
              <a:rPr lang="en-US" sz="1200" b="1" baseline="-25000" dirty="0" smtClean="0">
                <a:effectLst/>
                <a:latin typeface="Times New Roman"/>
                <a:ea typeface="Times New Roman"/>
              </a:rPr>
              <a:t>=</a:t>
            </a:r>
            <a:r>
              <a:rPr lang="ar-IQ" sz="1200" b="1" dirty="0" smtClean="0">
                <a:effectLst/>
                <a:latin typeface="Times New Roman"/>
                <a:ea typeface="Times New Roman"/>
                <a:cs typeface="Simplified Arabic"/>
              </a:rPr>
              <a:t>%</a:t>
            </a:r>
            <a:endParaRPr lang="en-US" dirty="0" smtClean="0">
              <a:effectLst/>
              <a:latin typeface="Times New Roman"/>
              <a:ea typeface="Times New Roman"/>
            </a:endParaRPr>
          </a:p>
          <a:p>
            <a:r>
              <a:rPr lang="ar-IQ" b="1" dirty="0" smtClean="0">
                <a:solidFill>
                  <a:srgbClr val="FF0000"/>
                </a:solidFill>
                <a:effectLst/>
                <a:latin typeface="Times New Roman"/>
                <a:ea typeface="Times New Roman"/>
                <a:cs typeface="Simplified Arabic"/>
              </a:rPr>
              <a:t> </a:t>
            </a:r>
            <a:endParaRPr lang="en-US" dirty="0">
              <a:effectLst/>
              <a:latin typeface="Times New Roman"/>
              <a:ea typeface="Times New Roman"/>
            </a:endParaRPr>
          </a:p>
        </p:txBody>
      </p:sp>
    </p:spTree>
    <p:extLst>
      <p:ext uri="{BB962C8B-B14F-4D97-AF65-F5344CB8AC3E}">
        <p14:creationId xmlns:p14="http://schemas.microsoft.com/office/powerpoint/2010/main" val="64322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61603"/>
            <a:ext cx="8136904" cy="3642023"/>
          </a:xfrm>
          <a:prstGeom prst="rect">
            <a:avLst/>
          </a:prstGeom>
        </p:spPr>
        <p:txBody>
          <a:bodyPr wrap="square">
            <a:spAutoFit/>
          </a:bodyPr>
          <a:lstStyle/>
          <a:p>
            <a:r>
              <a:rPr lang="ar-IQ" sz="2000" b="1" dirty="0" smtClean="0">
                <a:effectLst/>
                <a:latin typeface="Times New Roman"/>
                <a:ea typeface="Times New Roman"/>
                <a:cs typeface="Simplified Arabic"/>
              </a:rPr>
              <a:t>-  </a:t>
            </a:r>
            <a:r>
              <a:rPr lang="ar-IQ" sz="2000" b="1" u="sng" dirty="0" smtClean="0">
                <a:effectLst/>
                <a:latin typeface="Times New Roman"/>
                <a:ea typeface="Times New Roman"/>
              </a:rPr>
              <a:t>التوريث بالمعنى الضيق(الدقيق)</a:t>
            </a:r>
            <a:r>
              <a:rPr lang="ar-IQ" sz="2000" b="1" dirty="0" smtClean="0">
                <a:effectLst/>
                <a:latin typeface="Times New Roman"/>
                <a:ea typeface="Times New Roman"/>
                <a:cs typeface="Simplified Arabic"/>
              </a:rPr>
              <a:t> :- </a:t>
            </a:r>
            <a:r>
              <a:rPr lang="en-US" sz="2000" b="1" dirty="0" smtClean="0">
                <a:effectLst/>
                <a:latin typeface="Times New Roman"/>
                <a:ea typeface="Times New Roman"/>
              </a:rPr>
              <a:t>Narrow  </a:t>
            </a:r>
            <a:r>
              <a:rPr lang="en-US" sz="2000" b="1" dirty="0" err="1" smtClean="0">
                <a:effectLst/>
                <a:latin typeface="Times New Roman"/>
                <a:ea typeface="Times New Roman"/>
              </a:rPr>
              <a:t>Sence</a:t>
            </a:r>
            <a:r>
              <a:rPr lang="en-US" sz="2000" b="1" dirty="0" smtClean="0">
                <a:effectLst/>
                <a:latin typeface="Times New Roman"/>
                <a:ea typeface="Times New Roman"/>
              </a:rPr>
              <a:t>  Heritability</a:t>
            </a:r>
            <a:endParaRPr lang="en-US" sz="2000" dirty="0" smtClean="0">
              <a:effectLst/>
              <a:latin typeface="Times New Roman"/>
              <a:ea typeface="Times New Roman"/>
            </a:endParaRPr>
          </a:p>
          <a:p>
            <a:r>
              <a:rPr lang="ar-IQ" b="1" dirty="0" smtClean="0">
                <a:effectLst/>
                <a:latin typeface="Times New Roman"/>
                <a:ea typeface="Times New Roman"/>
                <a:cs typeface="Simplified Arabic"/>
              </a:rPr>
              <a:t>     ويمكن قياسه باستعمال المعادلة التالية :-</a:t>
            </a:r>
            <a:r>
              <a:rPr lang="ar-IQ" b="1" dirty="0" smtClean="0">
                <a:solidFill>
                  <a:srgbClr val="FF0000"/>
                </a:solidFill>
                <a:effectLst/>
                <a:latin typeface="Times New Roman"/>
                <a:ea typeface="Times New Roman"/>
                <a:cs typeface="Simplified Arabic"/>
              </a:rPr>
              <a:t>  </a:t>
            </a:r>
            <a:r>
              <a:rPr lang="ar-IQ" sz="800" b="1" dirty="0" smtClean="0">
                <a:solidFill>
                  <a:srgbClr val="FF0000"/>
                </a:solidFill>
                <a:effectLst/>
                <a:latin typeface="Times New Roman"/>
                <a:ea typeface="Times New Roman"/>
                <a:cs typeface="Simplified Arabic"/>
              </a:rPr>
              <a:t> </a:t>
            </a:r>
            <a:r>
              <a:rPr lang="en-US" sz="2800" b="1" baseline="-25000" dirty="0" smtClean="0">
                <a:effectLst/>
                <a:latin typeface="Simplified Arabic"/>
                <a:ea typeface="Times New Roman"/>
              </a:rPr>
              <a:t>=(VA/VP) ×100</a:t>
            </a:r>
            <a:r>
              <a:rPr lang="en-US" sz="2000" b="1" baseline="-25000" dirty="0" smtClean="0">
                <a:solidFill>
                  <a:srgbClr val="FF0000"/>
                </a:solidFill>
                <a:effectLst/>
                <a:latin typeface="Simplified Arabic"/>
                <a:ea typeface="Times New Roman"/>
              </a:rPr>
              <a:t>                          </a:t>
            </a:r>
            <a:r>
              <a:rPr lang="en-US" sz="2800" b="1" baseline="-25000" dirty="0" smtClean="0">
                <a:effectLst/>
                <a:latin typeface="Simplified Arabic"/>
                <a:ea typeface="Times New Roman"/>
              </a:rPr>
              <a:t> </a:t>
            </a:r>
            <a:r>
              <a:rPr lang="en-US" sz="2800" b="1" baseline="-25000" dirty="0" smtClean="0">
                <a:effectLst/>
                <a:latin typeface="Times New Roman"/>
                <a:ea typeface="Times New Roman"/>
              </a:rPr>
              <a:t>h</a:t>
            </a:r>
            <a:r>
              <a:rPr lang="en-US" sz="2800" b="1" baseline="30000" dirty="0" smtClean="0">
                <a:effectLst/>
                <a:latin typeface="Times New Roman"/>
                <a:ea typeface="Times New Roman"/>
              </a:rPr>
              <a:t>2</a:t>
            </a:r>
            <a:r>
              <a:rPr lang="en-US" sz="2800" b="1" baseline="-25000" dirty="0" smtClean="0">
                <a:effectLst/>
                <a:latin typeface="Times New Roman"/>
                <a:ea typeface="Times New Roman"/>
              </a:rPr>
              <a:t>n</a:t>
            </a:r>
            <a:r>
              <a:rPr lang="en-US" sz="2800" b="1" baseline="-25000" dirty="0" smtClean="0">
                <a:effectLst/>
                <a:latin typeface="Simplified Arabic"/>
                <a:ea typeface="Times New Roman"/>
              </a:rPr>
              <a:t>.s.</a:t>
            </a:r>
            <a:r>
              <a:rPr lang="ar-IQ" sz="2800" b="1" baseline="-25000" dirty="0" smtClean="0">
                <a:effectLst/>
                <a:latin typeface="Times New Roman"/>
                <a:ea typeface="Times New Roman"/>
                <a:cs typeface="Simplified Arabic"/>
              </a:rPr>
              <a:t>      علما </a:t>
            </a:r>
            <a:r>
              <a:rPr lang="en-US" sz="2800" b="1" baseline="-25000" dirty="0" smtClean="0">
                <a:effectLst/>
                <a:latin typeface="Simplified Arabic"/>
                <a:ea typeface="Times New Roman"/>
              </a:rPr>
              <a:t>VG+VE</a:t>
            </a:r>
            <a:r>
              <a:rPr lang="ar-IQ" sz="2800" b="1" baseline="-25000" dirty="0" smtClean="0">
                <a:effectLst/>
                <a:latin typeface="Times New Roman"/>
                <a:ea typeface="Times New Roman"/>
                <a:cs typeface="Simplified Arabic"/>
              </a:rPr>
              <a:t>=</a:t>
            </a:r>
            <a:r>
              <a:rPr lang="en-US" sz="2800" b="1" baseline="-25000" dirty="0" smtClean="0">
                <a:effectLst/>
                <a:latin typeface="Simplified Arabic"/>
                <a:ea typeface="Times New Roman"/>
              </a:rPr>
              <a:t>VP</a:t>
            </a:r>
            <a:endParaRPr lang="en-US" sz="2000" dirty="0" smtClean="0">
              <a:effectLst/>
              <a:latin typeface="Times New Roman"/>
              <a:ea typeface="Times New Roman"/>
            </a:endParaRPr>
          </a:p>
          <a:p>
            <a:r>
              <a:rPr lang="ar-SA" b="1" dirty="0" smtClean="0">
                <a:effectLst/>
                <a:latin typeface="Times New Roman"/>
                <a:ea typeface="Times New Roman"/>
                <a:cs typeface="Simplified Arabic"/>
              </a:rPr>
              <a:t>فمثلا/ لو كانت قيمة التغاير الاضافي (</a:t>
            </a:r>
            <a:r>
              <a:rPr lang="en-US" b="1" dirty="0" smtClean="0">
                <a:effectLst/>
                <a:latin typeface="Simplified Arabic"/>
                <a:ea typeface="Times New Roman"/>
              </a:rPr>
              <a:t>40</a:t>
            </a:r>
            <a:r>
              <a:rPr lang="ar-SA" b="1" dirty="0" smtClean="0">
                <a:effectLst/>
                <a:latin typeface="Times New Roman"/>
                <a:ea typeface="Times New Roman"/>
                <a:cs typeface="Simplified Arabic"/>
              </a:rPr>
              <a:t>) فأن النسبة المئوية للتوريث هو :-   </a:t>
            </a:r>
            <a:endParaRPr lang="ar-IQ" b="1" dirty="0" smtClean="0">
              <a:effectLst/>
              <a:latin typeface="Times New Roman"/>
              <a:ea typeface="Times New Roman"/>
              <a:cs typeface="Simplified Arabic"/>
            </a:endParaRPr>
          </a:p>
          <a:p>
            <a:r>
              <a:rPr lang="ar-SA" b="1" dirty="0" smtClean="0">
                <a:effectLst/>
                <a:latin typeface="Times New Roman"/>
                <a:ea typeface="Times New Roman"/>
                <a:cs typeface="Simplified Arabic"/>
              </a:rPr>
              <a:t>     % </a:t>
            </a:r>
            <a:r>
              <a:rPr lang="en-US" sz="2000" b="1" dirty="0" smtClean="0">
                <a:effectLst/>
                <a:latin typeface="Simplified Arabic"/>
                <a:ea typeface="Times New Roman"/>
              </a:rPr>
              <a:t>80) × 100  =50</a:t>
            </a:r>
            <a:r>
              <a:rPr lang="ar-SA" sz="2000" b="1" dirty="0" smtClean="0">
                <a:effectLst/>
                <a:latin typeface="Times New Roman"/>
                <a:ea typeface="Times New Roman"/>
                <a:cs typeface="Simplified Arabic"/>
              </a:rPr>
              <a:t>/</a:t>
            </a:r>
            <a:r>
              <a:rPr lang="en-US" sz="2000" b="1" dirty="0" smtClean="0">
                <a:effectLst/>
                <a:latin typeface="Simplified Arabic"/>
                <a:ea typeface="Times New Roman"/>
              </a:rPr>
              <a:t>(40 h</a:t>
            </a:r>
            <a:r>
              <a:rPr lang="en-US" sz="2000" b="1" baseline="30000" dirty="0" smtClean="0">
                <a:effectLst/>
                <a:latin typeface="Simplified Arabic"/>
                <a:ea typeface="Times New Roman"/>
              </a:rPr>
              <a:t>2</a:t>
            </a:r>
            <a:r>
              <a:rPr lang="en-US" sz="2000" b="1" dirty="0" smtClean="0">
                <a:effectLst/>
                <a:latin typeface="Simplified Arabic"/>
                <a:ea typeface="Times New Roman"/>
              </a:rPr>
              <a:t>n.s.=</a:t>
            </a:r>
            <a:endParaRPr lang="en-US" sz="2000" dirty="0" smtClean="0">
              <a:effectLst/>
              <a:latin typeface="Times New Roman"/>
              <a:ea typeface="Times New Roman"/>
            </a:endParaRPr>
          </a:p>
          <a:p>
            <a:r>
              <a:rPr lang="ar-IQ" sz="1400" b="1" dirty="0" smtClean="0">
                <a:solidFill>
                  <a:srgbClr val="FF0000"/>
                </a:solidFill>
                <a:effectLst/>
                <a:latin typeface="Times New Roman"/>
                <a:ea typeface="Times New Roman"/>
                <a:cs typeface="Simplified Arabic"/>
              </a:rPr>
              <a:t>     </a:t>
            </a:r>
            <a:r>
              <a:rPr lang="en-US" b="1" dirty="0" smtClean="0">
                <a:effectLst/>
                <a:latin typeface="Times New Roman"/>
                <a:ea typeface="Times New Roman"/>
              </a:rPr>
              <a:t>a</a:t>
            </a:r>
            <a:r>
              <a:rPr lang="en-US" b="1" dirty="0" smtClean="0">
                <a:effectLst/>
                <a:latin typeface="Simplified Arabic"/>
                <a:ea typeface="Times New Roman"/>
              </a:rPr>
              <a:t> </a:t>
            </a:r>
            <a:r>
              <a:rPr lang="en-US" b="1" dirty="0" smtClean="0">
                <a:effectLst/>
                <a:latin typeface="Times New Roman"/>
                <a:ea typeface="Times New Roman"/>
              </a:rPr>
              <a:t> = Ϭ</a:t>
            </a:r>
            <a:r>
              <a:rPr lang="en-US" b="1" baseline="30000" dirty="0" smtClean="0">
                <a:effectLst/>
                <a:latin typeface="Times New Roman"/>
                <a:ea typeface="Times New Roman"/>
              </a:rPr>
              <a:t>2</a:t>
            </a:r>
            <a:r>
              <a:rPr lang="en-US" b="1" dirty="0" smtClean="0">
                <a:effectLst/>
                <a:latin typeface="Simplified Arabic"/>
                <a:ea typeface="Times New Roman"/>
              </a:rPr>
              <a:t> 30</a:t>
            </a:r>
            <a:r>
              <a:rPr lang="ar-IQ" b="1" dirty="0" smtClean="0">
                <a:effectLst/>
                <a:latin typeface="Times New Roman"/>
                <a:ea typeface="Times New Roman"/>
                <a:cs typeface="Simplified Arabic"/>
              </a:rPr>
              <a:t>  و    </a:t>
            </a:r>
            <a:r>
              <a:rPr lang="en-US" b="1" dirty="0" smtClean="0">
                <a:effectLst/>
                <a:latin typeface="Times New Roman"/>
                <a:ea typeface="Times New Roman"/>
              </a:rPr>
              <a:t>Ϭ</a:t>
            </a:r>
            <a:r>
              <a:rPr lang="en-US" b="1" baseline="30000" dirty="0" smtClean="0">
                <a:effectLst/>
                <a:latin typeface="Times New Roman"/>
                <a:ea typeface="Times New Roman"/>
              </a:rPr>
              <a:t>2 </a:t>
            </a:r>
            <a:r>
              <a:rPr lang="en-US" b="1" dirty="0" smtClean="0">
                <a:effectLst/>
                <a:latin typeface="Times New Roman"/>
                <a:ea typeface="Times New Roman"/>
              </a:rPr>
              <a:t>A</a:t>
            </a:r>
            <a:r>
              <a:rPr lang="en-US" b="1" dirty="0" smtClean="0">
                <a:effectLst/>
                <a:latin typeface="Simplified Arabic"/>
                <a:ea typeface="Times New Roman"/>
              </a:rPr>
              <a:t> </a:t>
            </a:r>
            <a:r>
              <a:rPr lang="ar-IQ" b="1" dirty="0" smtClean="0">
                <a:effectLst/>
                <a:latin typeface="Simplified Arabic"/>
                <a:ea typeface="Times New Roman"/>
              </a:rPr>
              <a:t>= </a:t>
            </a:r>
            <a:r>
              <a:rPr lang="en-US" b="1" dirty="0" smtClean="0">
                <a:effectLst/>
                <a:latin typeface="Simplified Arabic"/>
                <a:ea typeface="Times New Roman"/>
              </a:rPr>
              <a:t>60</a:t>
            </a:r>
            <a:endParaRPr lang="en-US" sz="2000" dirty="0" smtClean="0">
              <a:effectLst/>
              <a:latin typeface="Times New Roman"/>
              <a:ea typeface="Times New Roman"/>
            </a:endParaRPr>
          </a:p>
          <a:p>
            <a:r>
              <a:rPr lang="ar-IQ" sz="1400" b="1" dirty="0" smtClean="0">
                <a:solidFill>
                  <a:srgbClr val="FF0000"/>
                </a:solidFill>
                <a:effectLst/>
                <a:latin typeface="Times New Roman"/>
                <a:ea typeface="Times New Roman"/>
                <a:cs typeface="Simplified Arabic"/>
              </a:rPr>
              <a:t> </a:t>
            </a:r>
            <a:endParaRPr lang="en-US" sz="2000" dirty="0" smtClean="0">
              <a:effectLst/>
              <a:latin typeface="Times New Roman"/>
              <a:ea typeface="Times New Roman"/>
            </a:endParaRPr>
          </a:p>
          <a:p>
            <a:r>
              <a:rPr lang="ar-IQ" b="1" u="sng" dirty="0" smtClean="0">
                <a:effectLst/>
                <a:latin typeface="Times New Roman"/>
                <a:ea typeface="Times New Roman"/>
                <a:cs typeface="Simplified Arabic"/>
              </a:rPr>
              <a:t>ملاحظة </a:t>
            </a:r>
            <a:r>
              <a:rPr lang="ar-IQ" b="1" dirty="0" smtClean="0">
                <a:effectLst/>
                <a:latin typeface="Times New Roman"/>
                <a:ea typeface="Times New Roman"/>
                <a:cs typeface="Simplified Arabic"/>
              </a:rPr>
              <a:t>:-  التوريث بالمعنى الضيق</a:t>
            </a:r>
            <a:r>
              <a:rPr lang="en-US" b="1" dirty="0" err="1" smtClean="0">
                <a:effectLst/>
                <a:latin typeface="Times New Roman"/>
                <a:ea typeface="Times New Roman"/>
              </a:rPr>
              <a:t>n.s</a:t>
            </a:r>
            <a:r>
              <a:rPr lang="en-US" b="1" dirty="0" smtClean="0">
                <a:effectLst/>
                <a:latin typeface="Times New Roman"/>
                <a:ea typeface="Times New Roman"/>
              </a:rPr>
              <a:t>  h</a:t>
            </a:r>
            <a:r>
              <a:rPr lang="en-US" b="1" baseline="30000" dirty="0" smtClean="0">
                <a:effectLst/>
                <a:latin typeface="Times New Roman"/>
                <a:ea typeface="Times New Roman"/>
              </a:rPr>
              <a:t>2</a:t>
            </a:r>
            <a:r>
              <a:rPr lang="en-US" b="1" dirty="0" smtClean="0">
                <a:effectLst/>
                <a:latin typeface="Simplified Arabic"/>
                <a:ea typeface="Times New Roman"/>
              </a:rPr>
              <a:t>   </a:t>
            </a:r>
            <a:r>
              <a:rPr lang="ar-IQ" b="1" dirty="0" smtClean="0">
                <a:effectLst/>
                <a:latin typeface="Simplified Arabic"/>
                <a:ea typeface="Times New Roman"/>
              </a:rPr>
              <a:t>اكثر اهمية لمربي النبات لا نه من خلاله يمكن ان نحسب التقدم الوراثي (التحصيل الوراثي) ، </a:t>
            </a:r>
            <a:endParaRPr lang="en-US" sz="2000" dirty="0" smtClean="0">
              <a:effectLst/>
              <a:latin typeface="Times New Roman"/>
              <a:ea typeface="Times New Roman"/>
            </a:endParaRPr>
          </a:p>
          <a:p>
            <a:r>
              <a:rPr lang="ar-IQ" b="1" dirty="0" smtClean="0">
                <a:effectLst/>
                <a:latin typeface="Times New Roman"/>
                <a:ea typeface="Times New Roman"/>
                <a:cs typeface="Simplified Arabic"/>
              </a:rPr>
              <a:t>            وان التوريث بالمعنى الضيق هو ادق من التوريث بالمعنى الواسع </a:t>
            </a:r>
            <a:r>
              <a:rPr lang="en-US" b="1" dirty="0" err="1" smtClean="0">
                <a:effectLst/>
                <a:latin typeface="Times New Roman"/>
                <a:ea typeface="Times New Roman"/>
              </a:rPr>
              <a:t>b.s</a:t>
            </a:r>
            <a:r>
              <a:rPr lang="en-US" b="1" dirty="0" smtClean="0">
                <a:effectLst/>
                <a:latin typeface="Times New Roman"/>
                <a:ea typeface="Times New Roman"/>
              </a:rPr>
              <a:t>  h</a:t>
            </a:r>
            <a:r>
              <a:rPr lang="en-US" b="1" baseline="30000" dirty="0" smtClean="0">
                <a:effectLst/>
                <a:latin typeface="Times New Roman"/>
                <a:ea typeface="Times New Roman"/>
              </a:rPr>
              <a:t>2</a:t>
            </a:r>
            <a:r>
              <a:rPr lang="en-US" b="1" dirty="0" smtClean="0">
                <a:effectLst/>
                <a:latin typeface="Simplified Arabic"/>
                <a:ea typeface="Times New Roman"/>
              </a:rPr>
              <a:t> </a:t>
            </a:r>
            <a:r>
              <a:rPr lang="ar-IQ" b="1" dirty="0" smtClean="0">
                <a:effectLst/>
                <a:latin typeface="Simplified Arabic"/>
                <a:ea typeface="Times New Roman"/>
              </a:rPr>
              <a:t>  لان التوريث بالمعنى الضيق يأخذ التباين الاضافي للجينات فقط ، </a:t>
            </a:r>
            <a:endParaRPr lang="en-US" sz="2000" dirty="0" smtClean="0">
              <a:effectLst/>
              <a:latin typeface="Times New Roman"/>
              <a:ea typeface="Times New Roman"/>
            </a:endParaRPr>
          </a:p>
          <a:p>
            <a:r>
              <a:rPr lang="ar-IQ" b="1" dirty="0" smtClean="0">
                <a:effectLst/>
                <a:latin typeface="Times New Roman"/>
                <a:ea typeface="Times New Roman"/>
                <a:cs typeface="Simplified Arabic"/>
              </a:rPr>
              <a:t>            اما التوريث بالمعنى الواسع </a:t>
            </a:r>
            <a:r>
              <a:rPr lang="en-US" b="1" dirty="0" err="1" smtClean="0">
                <a:effectLst/>
                <a:latin typeface="Times New Roman"/>
                <a:ea typeface="Times New Roman"/>
              </a:rPr>
              <a:t>b.s</a:t>
            </a:r>
            <a:r>
              <a:rPr lang="en-US" b="1" dirty="0" smtClean="0">
                <a:effectLst/>
                <a:latin typeface="Times New Roman"/>
                <a:ea typeface="Times New Roman"/>
              </a:rPr>
              <a:t>  h</a:t>
            </a:r>
            <a:r>
              <a:rPr lang="en-US" b="1" baseline="30000" dirty="0" smtClean="0">
                <a:effectLst/>
                <a:latin typeface="Times New Roman"/>
                <a:ea typeface="Times New Roman"/>
              </a:rPr>
              <a:t>2</a:t>
            </a:r>
            <a:r>
              <a:rPr lang="ar-IQ" b="1" dirty="0" smtClean="0">
                <a:effectLst/>
                <a:latin typeface="Times New Roman"/>
                <a:ea typeface="Times New Roman"/>
                <a:cs typeface="Simplified Arabic"/>
              </a:rPr>
              <a:t>   فان قيمته اكبر لأنه يأخذ  </a:t>
            </a:r>
            <a:r>
              <a:rPr lang="en-US" sz="2000" b="1" dirty="0" smtClean="0">
                <a:effectLst/>
                <a:latin typeface="Times New Roman"/>
                <a:ea typeface="Times New Roman"/>
              </a:rPr>
              <a:t>VG=VD+VA+VI</a:t>
            </a:r>
            <a:endParaRPr lang="en-US" sz="2000" dirty="0">
              <a:effectLst/>
              <a:latin typeface="Times New Roman"/>
              <a:ea typeface="Times New Roman"/>
            </a:endParaRPr>
          </a:p>
        </p:txBody>
      </p:sp>
    </p:spTree>
    <p:extLst>
      <p:ext uri="{BB962C8B-B14F-4D97-AF65-F5344CB8AC3E}">
        <p14:creationId xmlns:p14="http://schemas.microsoft.com/office/powerpoint/2010/main" val="401532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TotalTime>
  <Words>569</Words>
  <Application>Microsoft Office PowerPoint</Application>
  <PresentationFormat>عرض على الشاشة (3:4)‏</PresentationFormat>
  <Paragraphs>30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حركة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cp:revision>
  <dcterms:created xsi:type="dcterms:W3CDTF">2020-05-06T19:24:48Z</dcterms:created>
  <dcterms:modified xsi:type="dcterms:W3CDTF">2020-05-06T20:13:30Z</dcterms:modified>
</cp:coreProperties>
</file>